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1fd4cd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1fd4cd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19625" y="1163075"/>
            <a:ext cx="57951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Estudio predictivo de abandono en tarjeta de </a:t>
            </a:r>
            <a:r>
              <a:rPr lang="es"/>
              <a:t>crédito</a:t>
            </a:r>
            <a:r>
              <a:rPr lang="es"/>
              <a:t>.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Proyecto de Data </a:t>
            </a:r>
            <a:r>
              <a:rPr lang="es"/>
              <a:t>Science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119725" y="1437550"/>
            <a:ext cx="72528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Las tarjetas de crédito son un método común de control de riesgos en la industria financiera. Utiliza la información personal y los datos presentados por los solicitantes de tarjetas de crédito.</a:t>
            </a:r>
            <a:endParaRPr sz="12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 realizará un análisis de las variables disponibles con el fin de identificar las más relevantes y significativas para predecir el abandono de los clientes potenciales o mejorando la gestión de riesgos y la experiencia del cliente.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 objetivo principal de este análisis es investigar y determinar si hay una disparidad significativa en los ingresos según las distintas variables.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 emplearán técnicas de Data Science para examinar conjuntos de datos relevantes y realizar un análisis estadístico riguroso. Se buscará identificar patrones, tendencias y posibles factores que expliquen las diferencias observadas.</a:t>
            </a:r>
            <a:endParaRPr sz="12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400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</a:t>
            </a:r>
            <a:r>
              <a:rPr lang="es"/>
              <a:t>análisis</a:t>
            </a:r>
            <a:r>
              <a:rPr lang="es"/>
              <a:t>.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Analizar si existen diferencias significativas en los distintos tipos de ingresos entre hombres y mujeres.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Analizar si existen diferencias significativas entre los clientes potenciales que abandonan y los que no abandonan.</a:t>
            </a:r>
            <a:endParaRPr sz="12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Proporcionar recomendaciones basadas en los resultados obtenidos.</a:t>
            </a:r>
            <a:endParaRPr sz="12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466475" y="383400"/>
            <a:ext cx="4168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r>
              <a:rPr lang="es"/>
              <a:t> de los datos </a:t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00" y="1603725"/>
            <a:ext cx="2953925" cy="31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3614738" y="1940700"/>
            <a:ext cx="278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Dtype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data contiene: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variables int64()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variables float64()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variables object 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4361600" y="3971925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 un total de 438557 filas y 18 columnas.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437" y="4480500"/>
            <a:ext cx="10382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4600" y="1683875"/>
            <a:ext cx="17430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6596400" y="2571138"/>
            <a:ext cx="223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Code_Gender: M - male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 	       F -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female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Flag_Own_Car,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Flag_Own_Realty: Y - yes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               N - no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3684163" y="105200"/>
            <a:ext cx="1621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Reportes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3093300" y="3048450"/>
            <a:ext cx="53298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Obtuvimos que el 68,4% </a:t>
            </a:r>
            <a:r>
              <a:rPr lang="es" sz="1200"/>
              <a:t>está</a:t>
            </a:r>
            <a:r>
              <a:rPr lang="es" sz="1200"/>
              <a:t> casado, con una cantidad casi de 300k, tan solo el 5% es viudo/a que es el dato con menos datos crediticios.</a:t>
            </a:r>
            <a:endParaRPr sz="1200"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25" y="2331426"/>
            <a:ext cx="2498800" cy="24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3839650"/>
            <a:ext cx="1666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650" y="3734875"/>
            <a:ext cx="25717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1033025" y="1986600"/>
            <a:ext cx="1090800" cy="245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/>
        </p:nvSpPr>
        <p:spPr>
          <a:xfrm>
            <a:off x="1007675" y="1909350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Estado civil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700" y="1251150"/>
            <a:ext cx="5151399" cy="1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/>
          <p:nvPr/>
        </p:nvSpPr>
        <p:spPr>
          <a:xfrm>
            <a:off x="4876200" y="780200"/>
            <a:ext cx="2152800" cy="37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5141700" y="777325"/>
            <a:ext cx="1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Datos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estadísticos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3340275" y="402400"/>
            <a:ext cx="1719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5" y="1598075"/>
            <a:ext cx="2025402" cy="20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77" y="3829425"/>
            <a:ext cx="22574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075" y="415100"/>
            <a:ext cx="1932000" cy="21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2997925" y="1837313"/>
            <a:ext cx="2174400" cy="7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2997925" y="1820550"/>
            <a:ext cx="2174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Contamos con </a:t>
            </a:r>
            <a:r>
              <a:rPr lang="es" sz="900">
                <a:solidFill>
                  <a:srgbClr val="FFFFFF"/>
                </a:solidFill>
              </a:rPr>
              <a:t>más</a:t>
            </a:r>
            <a:r>
              <a:rPr lang="es" sz="900">
                <a:solidFill>
                  <a:srgbClr val="FFFFFF"/>
                </a:solidFill>
              </a:rPr>
              <a:t> de la mitad de los clientes en el secundario (68,8%), el </a:t>
            </a:r>
            <a:r>
              <a:rPr lang="es" sz="900">
                <a:solidFill>
                  <a:srgbClr val="FFFFFF"/>
                </a:solidFill>
              </a:rPr>
              <a:t>siguiente</a:t>
            </a:r>
            <a:r>
              <a:rPr lang="es" sz="900">
                <a:solidFill>
                  <a:srgbClr val="FFFFFF"/>
                </a:solidFill>
              </a:rPr>
              <a:t> dato es nivel </a:t>
            </a:r>
            <a:r>
              <a:rPr lang="es" sz="900">
                <a:solidFill>
                  <a:srgbClr val="FFFFFF"/>
                </a:solidFill>
              </a:rPr>
              <a:t>máximo</a:t>
            </a:r>
            <a:r>
              <a:rPr lang="es" sz="900">
                <a:solidFill>
                  <a:srgbClr val="FFFFFF"/>
                </a:solidFill>
              </a:rPr>
              <a:t> de </a:t>
            </a:r>
            <a:r>
              <a:rPr lang="es" sz="900">
                <a:solidFill>
                  <a:srgbClr val="FFFFFF"/>
                </a:solidFill>
              </a:rPr>
              <a:t>educación</a:t>
            </a:r>
            <a:r>
              <a:rPr lang="es" sz="900">
                <a:solidFill>
                  <a:srgbClr val="FFFFFF"/>
                </a:solidFill>
              </a:rPr>
              <a:t> con (26,8%).</a:t>
            </a:r>
            <a:endParaRPr sz="900"/>
          </a:p>
        </p:txBody>
      </p:sp>
      <p:sp>
        <p:nvSpPr>
          <p:cNvPr id="282" name="Google Shape;282;p22"/>
          <p:cNvSpPr/>
          <p:nvPr/>
        </p:nvSpPr>
        <p:spPr>
          <a:xfrm>
            <a:off x="2320690" y="2111805"/>
            <a:ext cx="390000" cy="202200"/>
          </a:xfrm>
          <a:prstGeom prst="rightArrow">
            <a:avLst>
              <a:gd fmla="val 50000" name="adj1"/>
              <a:gd fmla="val 4849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327175" y="1242550"/>
            <a:ext cx="1661400" cy="2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327175" y="1158100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Nivel de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educación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6965075" y="72250"/>
            <a:ext cx="19320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6901675" y="2200"/>
            <a:ext cx="20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Listados de ocupaciones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175" y="3618525"/>
            <a:ext cx="25717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2859850" y="3707700"/>
            <a:ext cx="32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Podemos observar que los reportes nos dicen que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mayoría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los clientes tienen casa propia o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apartamentos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6325175" y="3152550"/>
            <a:ext cx="25719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6325175" y="3082500"/>
            <a:ext cx="24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Listados de propiedades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type="title"/>
          </p:nvPr>
        </p:nvSpPr>
        <p:spPr>
          <a:xfrm>
            <a:off x="3595350" y="75250"/>
            <a:ext cx="19533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Tendencias</a:t>
            </a:r>
            <a:endParaRPr/>
          </a:p>
        </p:txBody>
      </p:sp>
      <p:sp>
        <p:nvSpPr>
          <p:cNvPr id="296" name="Google Shape;296;p23"/>
          <p:cNvSpPr txBox="1"/>
          <p:nvPr>
            <p:ph idx="1" type="body"/>
          </p:nvPr>
        </p:nvSpPr>
        <p:spPr>
          <a:xfrm>
            <a:off x="1246925" y="6068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Estamos</a:t>
            </a:r>
            <a:r>
              <a:rPr lang="es">
                <a:solidFill>
                  <a:srgbClr val="FFFFFF"/>
                </a:solidFill>
              </a:rPr>
              <a:t> observando en los siguientes </a:t>
            </a:r>
            <a:r>
              <a:rPr lang="es">
                <a:solidFill>
                  <a:srgbClr val="FFFFFF"/>
                </a:solidFill>
              </a:rPr>
              <a:t>gráficos</a:t>
            </a:r>
            <a:r>
              <a:rPr lang="es">
                <a:solidFill>
                  <a:srgbClr val="FFFFFF"/>
                </a:solidFill>
              </a:rPr>
              <a:t>,  en la </a:t>
            </a:r>
            <a:r>
              <a:rPr lang="es">
                <a:solidFill>
                  <a:srgbClr val="FFFFFF"/>
                </a:solidFill>
              </a:rPr>
              <a:t>izquierda</a:t>
            </a:r>
            <a:r>
              <a:rPr lang="es">
                <a:solidFill>
                  <a:srgbClr val="FFFFFF"/>
                </a:solidFill>
              </a:rPr>
              <a:t> tenemos los ingresos versus la cantidad e hijos, tiene una tendencia que a mayor cantidad de hijos los ingresos se mantienen, las personas que no tienen hijos tienen los </a:t>
            </a:r>
            <a:r>
              <a:rPr lang="es">
                <a:solidFill>
                  <a:srgbClr val="FFFFFF"/>
                </a:solidFill>
              </a:rPr>
              <a:t>máximos</a:t>
            </a:r>
            <a:r>
              <a:rPr lang="es">
                <a:solidFill>
                  <a:srgbClr val="FFFFFF"/>
                </a:solidFill>
              </a:rPr>
              <a:t> ingresos.  a la derecha tiene una tendencia a que mayores hijos </a:t>
            </a:r>
            <a:r>
              <a:rPr lang="es">
                <a:solidFill>
                  <a:srgbClr val="FFFFFF"/>
                </a:solidFill>
              </a:rPr>
              <a:t>más</a:t>
            </a:r>
            <a:r>
              <a:rPr lang="es">
                <a:solidFill>
                  <a:srgbClr val="FFFFFF"/>
                </a:solidFill>
              </a:rPr>
              <a:t> familiares son miembros de la </a:t>
            </a:r>
            <a:r>
              <a:rPr lang="es">
                <a:solidFill>
                  <a:srgbClr val="FFFFFF"/>
                </a:solidFill>
              </a:rPr>
              <a:t>tarjeta</a:t>
            </a:r>
            <a:r>
              <a:rPr lang="es">
                <a:solidFill>
                  <a:srgbClr val="FFFFFF"/>
                </a:solidFill>
              </a:rPr>
              <a:t> de </a:t>
            </a:r>
            <a:r>
              <a:rPr lang="es">
                <a:solidFill>
                  <a:srgbClr val="FFFFFF"/>
                </a:solidFill>
              </a:rPr>
              <a:t>crédito</a:t>
            </a:r>
            <a:r>
              <a:rPr lang="es">
                <a:solidFill>
                  <a:srgbClr val="FFFFFF"/>
                </a:solidFill>
              </a:rPr>
              <a:t>.</a:t>
            </a:r>
            <a:endParaRPr/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75" y="1843800"/>
            <a:ext cx="4384276" cy="25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251" y="1843800"/>
            <a:ext cx="3084279" cy="25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5021125" y="4401500"/>
            <a:ext cx="385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Podemos deducir que las familias se mantienen con el banco, son fiables de seguir.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1181413" y="4486100"/>
            <a:ext cx="32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mujeres tienen el </a:t>
            </a: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máximo</a:t>
            </a: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cantidad de hijos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idx="2" type="title"/>
          </p:nvPr>
        </p:nvSpPr>
        <p:spPr>
          <a:xfrm>
            <a:off x="1124125" y="618425"/>
            <a:ext cx="23505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Relación</a:t>
            </a:r>
            <a:r>
              <a:rPr lang="es" sz="1300"/>
              <a:t> </a:t>
            </a:r>
            <a:r>
              <a:rPr lang="es" sz="1300"/>
              <a:t>Género</a:t>
            </a:r>
            <a:r>
              <a:rPr lang="es" sz="1300"/>
              <a:t>/Ingresos</a:t>
            </a:r>
            <a:endParaRPr sz="1300"/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0" y="1141375"/>
            <a:ext cx="3943599" cy="3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/>
          <p:nvPr/>
        </p:nvSpPr>
        <p:spPr>
          <a:xfrm>
            <a:off x="4572000" y="2405700"/>
            <a:ext cx="4572000" cy="27378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4770300" y="618425"/>
            <a:ext cx="417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Podes observar que los ingresos se esplayan en una zona entre la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mínima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 500k, donde las mujeres son las que 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tienden a ganar menos que los hombres, vemos que los picos de los hombres son mayores. 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5037600" y="2831775"/>
            <a:ext cx="364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 base a todos los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análisis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y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visualizaciones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observamos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si hay sesgo en la base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datos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tiende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que los hombres ganan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las mujeres.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clientes que suman a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sus familiares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la tarjeta de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crédito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son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fiables a la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permanencia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 no al abandono de la tarjeta.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4695625" y="2521175"/>
            <a:ext cx="38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Puntos de vista: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6870050" y="3475275"/>
            <a:ext cx="16470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6638875" y="3994875"/>
            <a:ext cx="20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Vergara Agustin Anibal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6837475" y="4356100"/>
            <a:ext cx="16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Comisión: 41855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596525" y="1124663"/>
            <a:ext cx="53529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Para poder encontrar los clientes que son buenos o malos: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En base a los datos y las visualizaciones 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 podría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generar una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calificación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de puntos por clientes, donde los puntajes van a dar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credibilidad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de la permanencia de los clientes.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 los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clientes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que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puntos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tengan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se les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podrá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ofrecer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préstamos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, aumento de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límites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crediticios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2080525" y="404550"/>
            <a:ext cx="348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Posible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solución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